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8" r:id="rId2"/>
    <p:sldId id="256" r:id="rId3"/>
    <p:sldId id="257" r:id="rId4"/>
    <p:sldId id="258" r:id="rId5"/>
    <p:sldId id="259" r:id="rId6"/>
    <p:sldId id="263" r:id="rId7"/>
    <p:sldId id="264" r:id="rId8"/>
    <p:sldId id="265" r:id="rId9"/>
    <p:sldId id="267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81" d="100"/>
          <a:sy n="81" d="100"/>
        </p:scale>
        <p:origin x="-13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2019-06-14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247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2019-06-14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442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dirty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2019-06-14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0734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dirty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2019-06-14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9731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2019-06-14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642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2019-06-14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4764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2019-06-14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2892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 dirty="0"/>
              <a:t>Click to edit Master text styles</a:t>
            </a:r>
          </a:p>
          <a:p>
            <a:pPr lvl="1"/>
            <a:r>
              <a:rPr lang="pl-PL" dirty="0"/>
              <a:t>Second level</a:t>
            </a:r>
          </a:p>
          <a:p>
            <a:pPr lvl="2"/>
            <a:r>
              <a:rPr lang="pl-PL" dirty="0"/>
              <a:t>Third level</a:t>
            </a:r>
          </a:p>
          <a:p>
            <a:pPr lvl="3"/>
            <a:r>
              <a:rPr lang="pl-PL" dirty="0"/>
              <a:t>Fourth level</a:t>
            </a:r>
          </a:p>
          <a:p>
            <a:pPr lvl="4"/>
            <a:r>
              <a:rPr lang="pl-PL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2019-06-14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1033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 dirty="0"/>
              <a:t>Click to edit Master text styles</a:t>
            </a:r>
          </a:p>
          <a:p>
            <a:pPr lvl="1"/>
            <a:r>
              <a:rPr lang="pl-PL" dirty="0"/>
              <a:t>Second level</a:t>
            </a:r>
          </a:p>
          <a:p>
            <a:pPr lvl="2"/>
            <a:r>
              <a:rPr lang="pl-PL" dirty="0"/>
              <a:t>Third level</a:t>
            </a:r>
          </a:p>
          <a:p>
            <a:pPr lvl="3"/>
            <a:r>
              <a:rPr lang="pl-PL" dirty="0"/>
              <a:t>Fourth level</a:t>
            </a:r>
          </a:p>
          <a:p>
            <a:pPr lvl="4"/>
            <a:r>
              <a:rPr lang="pl-PL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2019-06-14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1631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Click to edit Master text styles</a:t>
            </a:r>
          </a:p>
          <a:p>
            <a:pPr lvl="1"/>
            <a:r>
              <a:rPr lang="pl-PL" dirty="0"/>
              <a:t>Second level</a:t>
            </a:r>
          </a:p>
          <a:p>
            <a:pPr lvl="2"/>
            <a:r>
              <a:rPr lang="pl-PL" dirty="0"/>
              <a:t>Third level</a:t>
            </a:r>
          </a:p>
          <a:p>
            <a:pPr lvl="3"/>
            <a:r>
              <a:rPr lang="pl-PL" dirty="0"/>
              <a:t>Fourth level</a:t>
            </a:r>
          </a:p>
          <a:p>
            <a:pPr lvl="4"/>
            <a:r>
              <a:rPr lang="pl-PL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2019-06-14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98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2019-06-14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622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dirty="0"/>
              <a:t>Click to edit Master text styles</a:t>
            </a:r>
          </a:p>
          <a:p>
            <a:pPr lvl="1"/>
            <a:r>
              <a:rPr lang="pl-PL" dirty="0"/>
              <a:t>Second level</a:t>
            </a:r>
          </a:p>
          <a:p>
            <a:pPr lvl="2"/>
            <a:r>
              <a:rPr lang="pl-PL" dirty="0"/>
              <a:t>Third level</a:t>
            </a:r>
          </a:p>
          <a:p>
            <a:pPr lvl="3"/>
            <a:r>
              <a:rPr lang="pl-PL" dirty="0"/>
              <a:t>Fourth level</a:t>
            </a:r>
          </a:p>
          <a:p>
            <a:pPr lvl="4"/>
            <a:r>
              <a:rPr lang="pl-PL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dirty="0"/>
              <a:t>Click to edit Master text styles</a:t>
            </a:r>
          </a:p>
          <a:p>
            <a:pPr lvl="1"/>
            <a:r>
              <a:rPr lang="pl-PL" dirty="0"/>
              <a:t>Second level</a:t>
            </a:r>
          </a:p>
          <a:p>
            <a:pPr lvl="2"/>
            <a:r>
              <a:rPr lang="pl-PL" dirty="0"/>
              <a:t>Third level</a:t>
            </a:r>
          </a:p>
          <a:p>
            <a:pPr lvl="3"/>
            <a:r>
              <a:rPr lang="pl-PL" dirty="0"/>
              <a:t>Fourth level</a:t>
            </a:r>
          </a:p>
          <a:p>
            <a:pPr lvl="4"/>
            <a:r>
              <a:rPr lang="pl-PL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2019-06-14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038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dirty="0"/>
              <a:t>Click to edit Master text styles</a:t>
            </a:r>
          </a:p>
          <a:p>
            <a:pPr lvl="1"/>
            <a:r>
              <a:rPr lang="pl-PL" dirty="0"/>
              <a:t>Second level</a:t>
            </a:r>
          </a:p>
          <a:p>
            <a:pPr lvl="2"/>
            <a:r>
              <a:rPr lang="pl-PL" dirty="0"/>
              <a:t>Third level</a:t>
            </a:r>
          </a:p>
          <a:p>
            <a:pPr lvl="3"/>
            <a:r>
              <a:rPr lang="pl-PL" dirty="0"/>
              <a:t>Fourth level</a:t>
            </a:r>
          </a:p>
          <a:p>
            <a:pPr lvl="4"/>
            <a:r>
              <a:rPr lang="pl-PL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dirty="0"/>
              <a:t>Click to edit Master text styles</a:t>
            </a:r>
          </a:p>
          <a:p>
            <a:pPr lvl="1"/>
            <a:r>
              <a:rPr lang="pl-PL" dirty="0"/>
              <a:t>Second level</a:t>
            </a:r>
          </a:p>
          <a:p>
            <a:pPr lvl="2"/>
            <a:r>
              <a:rPr lang="pl-PL" dirty="0"/>
              <a:t>Third level</a:t>
            </a:r>
          </a:p>
          <a:p>
            <a:pPr lvl="3"/>
            <a:r>
              <a:rPr lang="pl-PL" dirty="0"/>
              <a:t>Fourth level</a:t>
            </a:r>
          </a:p>
          <a:p>
            <a:pPr lvl="4"/>
            <a:r>
              <a:rPr lang="pl-PL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2019-06-14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291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2019-06-14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4663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2019-06-14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507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dirty="0"/>
              <a:t>Click to edit Master text styles</a:t>
            </a:r>
          </a:p>
          <a:p>
            <a:pPr lvl="1"/>
            <a:r>
              <a:rPr lang="pl-PL" dirty="0"/>
              <a:t>Second level</a:t>
            </a:r>
          </a:p>
          <a:p>
            <a:pPr lvl="2"/>
            <a:r>
              <a:rPr lang="pl-PL" dirty="0"/>
              <a:t>Third level</a:t>
            </a:r>
          </a:p>
          <a:p>
            <a:pPr lvl="3"/>
            <a:r>
              <a:rPr lang="pl-PL" dirty="0"/>
              <a:t>Fourth level</a:t>
            </a:r>
          </a:p>
          <a:p>
            <a:pPr lvl="4"/>
            <a:r>
              <a:rPr lang="pl-PL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2019-06-14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038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2019-06-14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235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Click to edit Master text styles</a:t>
            </a:r>
          </a:p>
          <a:p>
            <a:pPr lvl="1"/>
            <a:r>
              <a:rPr lang="pl-PL" dirty="0"/>
              <a:t>Second level</a:t>
            </a:r>
          </a:p>
          <a:p>
            <a:pPr lvl="2"/>
            <a:r>
              <a:rPr lang="pl-PL" dirty="0"/>
              <a:t>Third level</a:t>
            </a:r>
          </a:p>
          <a:p>
            <a:pPr lvl="3"/>
            <a:r>
              <a:rPr lang="pl-PL" dirty="0"/>
              <a:t>Fourth level</a:t>
            </a:r>
          </a:p>
          <a:p>
            <a:pPr lvl="4"/>
            <a:r>
              <a:rPr lang="pl-PL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2019-06-14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09306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1711" y="2908051"/>
            <a:ext cx="9404723" cy="1400530"/>
          </a:xfrm>
        </p:spPr>
        <p:txBody>
          <a:bodyPr/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Narzędzia elektryka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5580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400" dirty="0">
                <a:ea typeface="+mj-lt"/>
                <a:cs typeface="+mj-lt"/>
              </a:rPr>
              <a:t>           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     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Wkrętaki elektryczne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         </a:t>
            </a:r>
            <a:r>
              <a:rPr lang="pl-PL" sz="1400" dirty="0">
                <a:ea typeface="+mj-lt"/>
                <a:cs typeface="+mj-lt"/>
              </a:rPr>
              <a:t>                </a:t>
            </a:r>
            <a:endParaRPr lang="pl-PL" sz="1400" dirty="0">
              <a:cs typeface="Calibri Ligh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648931" y="1690342"/>
            <a:ext cx="5616216" cy="453347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pl-PL" sz="1600" dirty="0">
                <a:latin typeface="+mn-lt"/>
              </a:rPr>
              <a:t>Grot wkrętaków z wysokogatunkowej stali </a:t>
            </a:r>
            <a:r>
              <a:rPr lang="pl-PL" sz="1600" dirty="0" err="1">
                <a:latin typeface="+mn-lt"/>
              </a:rPr>
              <a:t>molibdenowo-chromowo-wanadowej</a:t>
            </a:r>
            <a:r>
              <a:rPr lang="pl-PL" sz="1600" dirty="0">
                <a:latin typeface="+mn-lt"/>
              </a:rPr>
              <a:t> odpornej na ścieranie i skręcanie.</a:t>
            </a:r>
          </a:p>
          <a:p>
            <a:r>
              <a:rPr lang="pl-PL" sz="1600" dirty="0">
                <a:latin typeface="+mn-lt"/>
              </a:rPr>
              <a:t>Twardość grotu 58 +/- 2HRC.</a:t>
            </a:r>
          </a:p>
          <a:p>
            <a:r>
              <a:rPr lang="pl-PL" sz="1600" dirty="0">
                <a:latin typeface="+mn-lt"/>
              </a:rPr>
              <a:t>Narzędzia izolowane dwuskładnikowym tworzywem antypoślizgowym do 1000V</a:t>
            </a:r>
          </a:p>
          <a:p>
            <a:r>
              <a:rPr lang="pl-PL" sz="1600" dirty="0">
                <a:latin typeface="+mn-lt"/>
              </a:rPr>
              <a:t>Rękojeść z kauczuku (antypoślizgowa) zapewniająca doskonały chwyt.</a:t>
            </a:r>
          </a:p>
          <a:p>
            <a:r>
              <a:rPr lang="pl-PL" sz="1600" dirty="0">
                <a:latin typeface="+mn-lt"/>
              </a:rPr>
              <a:t>Wkrętaki płaskie: 5.5x125, 4x100, 3x100 mm.</a:t>
            </a:r>
          </a:p>
          <a:p>
            <a:r>
              <a:rPr lang="pl-PL" sz="1600" dirty="0">
                <a:latin typeface="+mn-lt"/>
              </a:rPr>
              <a:t>Wkrętaki </a:t>
            </a:r>
            <a:r>
              <a:rPr lang="pl-PL" sz="1600" dirty="0" err="1">
                <a:latin typeface="+mn-lt"/>
              </a:rPr>
              <a:t>Pozidriv</a:t>
            </a:r>
            <a:r>
              <a:rPr lang="pl-PL" sz="1600" dirty="0">
                <a:latin typeface="+mn-lt"/>
              </a:rPr>
              <a:t>: PH1x80, PZ2x100 mm.</a:t>
            </a:r>
          </a:p>
          <a:p>
            <a:r>
              <a:rPr lang="pl-PL" sz="1600" dirty="0">
                <a:latin typeface="+mn-lt"/>
              </a:rPr>
              <a:t>Wskaźnik napięcia: 125-250 V 140 mm.</a:t>
            </a:r>
          </a:p>
          <a:p>
            <a:pPr marL="0" indent="0">
              <a:buNone/>
            </a:pPr>
            <a:endParaRPr lang="pl-PL" sz="1600" dirty="0">
              <a:latin typeface="+mn-lt"/>
              <a:cs typeface="Calibri"/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xmlns="" id="{1F7E4252-2F8C-4EA5-8B25-80F4D86EE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AE682A4-5C0C-437A-88CB-93903D449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4139" y="0"/>
            <a:ext cx="4638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xmlns="" id="{BCB0AB8E-3445-441A-B43E-CED27841E7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6200000">
            <a:off x="3906400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0202AA6-BAFE-417F-904D-4F7027D36D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https://techniczny24.pl/662-tm_thickbox_default/wkretaki-elektryczne-kpl-1000v-prolin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5" t="26310" r="24676" b="23690"/>
          <a:stretch/>
        </p:blipFill>
        <p:spPr bwMode="auto">
          <a:xfrm>
            <a:off x="7408332" y="1690341"/>
            <a:ext cx="405553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594FC8B-8CD2-407F-94F1-9C71F5AEC2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BABC971-8D40-4A4F-AC60-28B9172789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B9C04DC5-313B-4FE4-B868-5672A3764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91AE23E-90C9-4963-96E2-8DADBFC3BC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5F93E90-4379-4AAC-B021-E5FA6D974A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29FDD08-42D8-4AFF-90E5-5DAA5BC4CB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xmlns="" id="{70B343FF-2E23-43A4-A06E-58C732FF51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36ACAE-B541-4C7B-8033-E88FAB1F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Szczypce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uniwersalne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0471E06-C9EC-4B3D-9080-2D75FF3AFB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98A03C1-0892-4E05-A270-C35F5A413A4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7"/>
          <a:srcRect t="18880" b="23258"/>
          <a:stretch/>
        </p:blipFill>
        <p:spPr>
          <a:xfrm>
            <a:off x="6160012" y="3826933"/>
            <a:ext cx="5359945" cy="2069473"/>
          </a:xfrm>
          <a:prstGeom prst="rect">
            <a:avLst/>
          </a:prstGeom>
          <a:solidFill>
            <a:srgbClr val="FFFFFF">
              <a:shade val="85000"/>
            </a:srgbClr>
          </a:solidFill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ostokąt 4"/>
          <p:cNvSpPr/>
          <p:nvPr/>
        </p:nvSpPr>
        <p:spPr>
          <a:xfrm>
            <a:off x="262466" y="2106224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dirty="0" smtClean="0">
                <a:solidFill>
                  <a:schemeClr val="bg1"/>
                </a:solidFill>
              </a:rPr>
              <a:t>Szczypce </a:t>
            </a:r>
            <a:r>
              <a:rPr lang="pl-PL" sz="1600" dirty="0">
                <a:solidFill>
                  <a:schemeClr val="bg1"/>
                </a:solidFill>
              </a:rPr>
              <a:t>przeznaczone do pracy w intensywnych warunkach przemysłu, budowy, serwisu</a:t>
            </a:r>
          </a:p>
          <a:p>
            <a:r>
              <a:rPr lang="pl-PL" sz="1600" dirty="0">
                <a:solidFill>
                  <a:schemeClr val="bg1"/>
                </a:solidFill>
              </a:rPr>
              <a:t>Trój-komponentowa rękojeść zapewnia wysoką ergonomię pracy</a:t>
            </a:r>
          </a:p>
          <a:p>
            <a:endParaRPr lang="pl-PL" sz="1600" dirty="0" smtClean="0">
              <a:solidFill>
                <a:schemeClr val="bg1"/>
              </a:solidFill>
            </a:endParaRPr>
          </a:p>
          <a:p>
            <a:r>
              <a:rPr lang="pl-PL" sz="1600" dirty="0" smtClean="0">
                <a:solidFill>
                  <a:schemeClr val="bg1"/>
                </a:solidFill>
              </a:rPr>
              <a:t>Sworzeń </a:t>
            </a:r>
            <a:r>
              <a:rPr lang="pl-PL" sz="1600" dirty="0">
                <a:solidFill>
                  <a:schemeClr val="bg1"/>
                </a:solidFill>
              </a:rPr>
              <a:t>wieloklinowy dla eliminacji luzów</a:t>
            </a:r>
          </a:p>
          <a:p>
            <a:r>
              <a:rPr lang="pl-PL" sz="1600" dirty="0">
                <a:solidFill>
                  <a:schemeClr val="bg1"/>
                </a:solidFill>
              </a:rPr>
              <a:t>Szczypce wykonane są ze stali stopowej CrV55 i posiadają wysoką twardość krawędzi tnących i chwytnych (44-50 HRC)</a:t>
            </a:r>
          </a:p>
          <a:p>
            <a:endParaRPr lang="pl-PL" sz="1600" dirty="0" smtClean="0">
              <a:solidFill>
                <a:schemeClr val="bg1"/>
              </a:solidFill>
            </a:endParaRPr>
          </a:p>
          <a:p>
            <a:r>
              <a:rPr lang="pl-PL" sz="1600" dirty="0" smtClean="0">
                <a:solidFill>
                  <a:schemeClr val="bg1"/>
                </a:solidFill>
              </a:rPr>
              <a:t>Powierzchnia </a:t>
            </a:r>
            <a:r>
              <a:rPr lang="pl-PL" sz="1600" dirty="0">
                <a:solidFill>
                  <a:schemeClr val="bg1"/>
                </a:solidFill>
              </a:rPr>
              <a:t>szlifowana, boki</a:t>
            </a:r>
            <a:r>
              <a:rPr lang="pl-PL" sz="1600" dirty="0"/>
              <a:t> oksydowane</a:t>
            </a:r>
          </a:p>
          <a:p>
            <a:r>
              <a:rPr lang="pl-PL" sz="1600" dirty="0"/>
              <a:t>Szczęki hartowane indukcyjnie (58-62 HRC)</a:t>
            </a:r>
          </a:p>
          <a:p>
            <a:r>
              <a:rPr lang="pl-PL" sz="1600" dirty="0"/>
              <a:t>Szczypce zgodne z normą DIN5746</a:t>
            </a:r>
          </a:p>
          <a:p>
            <a:r>
              <a:rPr lang="pl-PL" sz="1600" dirty="0"/>
              <a:t>Długość całkowita: 180mm</a:t>
            </a:r>
          </a:p>
          <a:p>
            <a:r>
              <a:rPr lang="pl-PL" sz="1600" dirty="0"/>
              <a:t>Masa: 280 g</a:t>
            </a:r>
          </a:p>
        </p:txBody>
      </p:sp>
    </p:spTree>
    <p:extLst>
      <p:ext uri="{BB962C8B-B14F-4D97-AF65-F5344CB8AC3E}">
        <p14:creationId xmlns:p14="http://schemas.microsoft.com/office/powerpoint/2010/main" val="1092405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017CD891-586A-4B6E-A486-5402131D5A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6DE76E-6953-48BC-96C6-31750144D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Ściągacz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 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izolacji 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F137431-18A7-4F8A-B89F-8EAB4AAD33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xmlns="" id="{DEE94CCE-9E0B-4D7E-9B46-D34BC7972C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7" name="Picture 4" descr="Obraz zawierający żółty, wewnątrz, zabawka, niebo&#10;&#10;Opis wygenerowany przy bardzo wysokim poziomie pewności">
            <a:extLst>
              <a:ext uri="{FF2B5EF4-FFF2-40B4-BE49-F238E27FC236}">
                <a16:creationId xmlns:a16="http://schemas.microsoft.com/office/drawing/2014/main" xmlns="" id="{127F0DFC-18F6-4B8E-BEF2-0CF67548B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69627">
            <a:off x="589029" y="3130107"/>
            <a:ext cx="3953861" cy="2286595"/>
          </a:xfrm>
          <a:prstGeom prst="rect">
            <a:avLst/>
          </a:prstGeom>
          <a:effectLst/>
        </p:spPr>
      </p:pic>
      <p:sp>
        <p:nvSpPr>
          <p:cNvPr id="3" name="Prostokąt 2"/>
          <p:cNvSpPr/>
          <p:nvPr/>
        </p:nvSpPr>
        <p:spPr>
          <a:xfrm>
            <a:off x="5037667" y="2135602"/>
            <a:ext cx="6883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Profesjonalny</a:t>
            </a:r>
            <a:r>
              <a:rPr lang="pl-PL" dirty="0">
                <a:solidFill>
                  <a:schemeClr val="bg1"/>
                </a:solidFill>
              </a:rPr>
              <a:t>, wielofunkcyjny ściągacz służy do ściągania izolacji z przewodów elektrycznych i elektronicznych o przekroju 0.2 - 6.0 mm</a:t>
            </a:r>
            <a:r>
              <a:rPr lang="pl-PL" baseline="30000" dirty="0">
                <a:solidFill>
                  <a:schemeClr val="bg1"/>
                </a:solidFill>
              </a:rPr>
              <a:t>2</a:t>
            </a:r>
            <a:r>
              <a:rPr lang="pl-PL" dirty="0">
                <a:solidFill>
                  <a:schemeClr val="bg1"/>
                </a:solidFill>
              </a:rPr>
              <a:t> (AWG 24-10).</a:t>
            </a:r>
          </a:p>
          <a:p>
            <a:r>
              <a:rPr lang="pl-PL" dirty="0">
                <a:solidFill>
                  <a:schemeClr val="bg1"/>
                </a:solidFill>
              </a:rPr>
              <a:t>Posiada funkcję cięcia przewodów oraz zaciskania końcówek konektorowych izolowanych i nieizolowanych.</a:t>
            </a:r>
          </a:p>
          <a:p>
            <a:r>
              <a:rPr lang="pl-PL" dirty="0">
                <a:solidFill>
                  <a:schemeClr val="bg1"/>
                </a:solidFill>
              </a:rPr>
              <a:t>Wyposażony w regulację siły docisku szczęk na przewodzie</a:t>
            </a:r>
          </a:p>
          <a:p>
            <a:r>
              <a:rPr lang="pl-PL" dirty="0">
                <a:solidFill>
                  <a:schemeClr val="bg1"/>
                </a:solidFill>
              </a:rPr>
              <a:t>Szczęki o wysokiej twardości: HRC 52-57</a:t>
            </a:r>
          </a:p>
          <a:p>
            <a:r>
              <a:rPr lang="pl-PL" dirty="0">
                <a:solidFill>
                  <a:schemeClr val="bg1"/>
                </a:solidFill>
              </a:rPr>
              <a:t>Korpus wykonany z utwardzanej stali węglowej</a:t>
            </a:r>
          </a:p>
          <a:p>
            <a:r>
              <a:rPr lang="pl-PL" dirty="0">
                <a:solidFill>
                  <a:schemeClr val="bg1"/>
                </a:solidFill>
              </a:rPr>
              <a:t>Ergonomiczna, antypoślizgowa rękojeść z dwukompozytowego tworzywa jest idealnie dopasowana do dłoni, gwarantuje długotrwałą i komfortową pracę</a:t>
            </a:r>
          </a:p>
          <a:p>
            <a:r>
              <a:rPr lang="pl-PL" dirty="0"/>
              <a:t>Długość 205 mm</a:t>
            </a:r>
          </a:p>
        </p:txBody>
      </p:sp>
    </p:spTree>
    <p:extLst>
      <p:ext uri="{BB962C8B-B14F-4D97-AF65-F5344CB8AC3E}">
        <p14:creationId xmlns:p14="http://schemas.microsoft.com/office/powerpoint/2010/main" val="216236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70B343FF-2E23-43A4-A06E-58C732FF51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CCCE3-060E-474A-895F-8EE81272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Obcinaczki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0471E06-C9EC-4B3D-9080-2D75FF3AFB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Obraz zawierający wewnątrz, siedzi, stół, para&#10;&#10;Opis wygenerowany przy bardzo wysokim poziomie pewności">
            <a:extLst>
              <a:ext uri="{FF2B5EF4-FFF2-40B4-BE49-F238E27FC236}">
                <a16:creationId xmlns:a16="http://schemas.microsoft.com/office/drawing/2014/main" xmlns="" id="{DB0CAA99-869F-46BF-91D8-E9FD8725E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629" y="4310584"/>
            <a:ext cx="5853885" cy="2161129"/>
          </a:xfrm>
          <a:prstGeom prst="rect">
            <a:avLst/>
          </a:prstGeom>
          <a:effectLst/>
        </p:spPr>
      </p:pic>
      <p:sp>
        <p:nvSpPr>
          <p:cNvPr id="3" name="Prostokąt 2"/>
          <p:cNvSpPr/>
          <p:nvPr/>
        </p:nvSpPr>
        <p:spPr>
          <a:xfrm>
            <a:off x="618067" y="1166843"/>
            <a:ext cx="1082886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/>
              <a:t>Charakterystyka:</a:t>
            </a:r>
            <a:endParaRPr lang="pl-PL" sz="1600" dirty="0"/>
          </a:p>
          <a:p>
            <a:r>
              <a:rPr lang="pl-PL" sz="1600" dirty="0"/>
              <a:t>Obcinaczki łączące funkcje cięcia, usuwania izolacji i zagniatania końcówek kablowych</a:t>
            </a:r>
          </a:p>
          <a:p>
            <a:r>
              <a:rPr lang="pl-PL" sz="1600" dirty="0"/>
              <a:t>Rękojeść dwuskładnikowa, izolowana do pracy pod napięciem 1000V</a:t>
            </a:r>
          </a:p>
          <a:p>
            <a:r>
              <a:rPr lang="pl-PL" sz="1600" dirty="0"/>
              <a:t>Indukcyjnie hartowane ostrza</a:t>
            </a:r>
          </a:p>
          <a:p>
            <a:r>
              <a:rPr lang="pl-PL" sz="1600" dirty="0"/>
              <a:t>Optymalne przenoszenie siły nacisku</a:t>
            </a:r>
          </a:p>
          <a:p>
            <a:r>
              <a:rPr lang="pl-PL" sz="1600" dirty="0"/>
              <a:t>Możliwość usuwania izolacji z przewodów jedni oraz wielożyłowych 1,5-2,5mm</a:t>
            </a:r>
            <a:r>
              <a:rPr lang="pl-PL" sz="1600" baseline="30000" dirty="0"/>
              <a:t>2</a:t>
            </a:r>
            <a:endParaRPr lang="pl-PL" sz="1600" dirty="0"/>
          </a:p>
          <a:p>
            <a:r>
              <a:rPr lang="pl-PL" sz="1600" dirty="0"/>
              <a:t>Funkcja zaciskania końcówek kablowych</a:t>
            </a:r>
          </a:p>
          <a:p>
            <a:r>
              <a:rPr lang="pl-PL" sz="1600" dirty="0">
                <a:solidFill>
                  <a:schemeClr val="bg1"/>
                </a:solidFill>
              </a:rPr>
              <a:t/>
            </a:r>
            <a:br>
              <a:rPr lang="pl-PL" sz="1600" dirty="0">
                <a:solidFill>
                  <a:schemeClr val="bg1"/>
                </a:solidFill>
              </a:rPr>
            </a:br>
            <a:r>
              <a:rPr lang="pl-PL" sz="1600" b="1" dirty="0">
                <a:solidFill>
                  <a:schemeClr val="bg1"/>
                </a:solidFill>
              </a:rPr>
              <a:t>Średnice cięcia:</a:t>
            </a:r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drut miękki 2 mm</a:t>
            </a:r>
          </a:p>
          <a:p>
            <a:r>
              <a:rPr lang="pl-PL" sz="1600" dirty="0">
                <a:solidFill>
                  <a:schemeClr val="bg1"/>
                </a:solidFill>
              </a:rPr>
              <a:t>drut twardy 1 mm</a:t>
            </a:r>
          </a:p>
          <a:p>
            <a:r>
              <a:rPr lang="pl-PL" sz="1600" dirty="0"/>
              <a:t>kabel miedziany i aluminiowy 4 mm</a:t>
            </a:r>
          </a:p>
          <a:p>
            <a:r>
              <a:rPr lang="pl-PL" sz="1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13882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BD2B2F-70B6-4CE8-8138-AA2B22450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Szpachelka</a:t>
            </a:r>
            <a:endParaRPr lang="pl-PL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/>
            </a:endParaRPr>
          </a:p>
        </p:txBody>
      </p:sp>
      <p:pic>
        <p:nvPicPr>
          <p:cNvPr id="4" name="Picture 4" descr="Obraz zawierający narzędzie, nożyczki&#10;&#10;Opis wygenerowany przy bardzo wysokim poziomie pewności">
            <a:extLst>
              <a:ext uri="{FF2B5EF4-FFF2-40B4-BE49-F238E27FC236}">
                <a16:creationId xmlns:a16="http://schemas.microsoft.com/office/drawing/2014/main" xmlns="" id="{67E8A873-08C4-4F3D-919B-F13BC7DBC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473" y="4106219"/>
            <a:ext cx="4871356" cy="2117271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812800" y="1905338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b="1" dirty="0"/>
              <a:t>Cechy użytkowe:</a:t>
            </a: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/>
              <a:t/>
            </a:r>
            <a:br>
              <a:rPr lang="pl-PL" sz="1600" dirty="0"/>
            </a:br>
            <a:endParaRPr lang="pl-PL" sz="1600" dirty="0"/>
          </a:p>
          <a:p>
            <a:r>
              <a:rPr lang="pl-PL" sz="1600" dirty="0"/>
              <a:t>Ostrze szpachli polerowane, wykonane z blachy nierdzewnej</a:t>
            </a:r>
          </a:p>
          <a:p>
            <a:r>
              <a:rPr lang="pl-PL" sz="1600" dirty="0"/>
              <a:t>Rączka z wkładka antypoślizgową</a:t>
            </a:r>
          </a:p>
          <a:p>
            <a:r>
              <a:rPr lang="pl-PL" sz="1600" dirty="0"/>
              <a:t>Szpachelka o szerokości: 40 mm</a:t>
            </a:r>
          </a:p>
        </p:txBody>
      </p:sp>
    </p:spTree>
    <p:extLst>
      <p:ext uri="{BB962C8B-B14F-4D97-AF65-F5344CB8AC3E}">
        <p14:creationId xmlns:p14="http://schemas.microsoft.com/office/powerpoint/2010/main" val="3142030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BA8A31-5057-4987-9A5A-257C55964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33562"/>
          </a:xfrm>
        </p:spPr>
        <p:txBody>
          <a:bodyPr>
            <a:normAutofit/>
          </a:bodyPr>
          <a:lstStyle/>
          <a:p>
            <a:pPr algn="ctr"/>
            <a:r>
              <a:rPr lang="pl-P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Młotowiertarka</a:t>
            </a:r>
            <a:endParaRPr lang="pl-PL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/>
            </a:endParaRPr>
          </a:p>
        </p:txBody>
      </p:sp>
      <p:pic>
        <p:nvPicPr>
          <p:cNvPr id="4" name="Picture 4" descr="Obraz zawierający narzędzie&#10;&#10;Opis wygenerowany przy bardzo wysokim poziomie pewności">
            <a:extLst>
              <a:ext uri="{FF2B5EF4-FFF2-40B4-BE49-F238E27FC236}">
                <a16:creationId xmlns:a16="http://schemas.microsoft.com/office/drawing/2014/main" xmlns="" id="{A61E38B3-A9A0-4DC8-94CF-E4F152E78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9800" y="2821437"/>
            <a:ext cx="4076700" cy="3427756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694266" y="1083945"/>
            <a:ext cx="6096000" cy="541686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dirty="0"/>
              <a:t>Uchwyt     SDS-Max</a:t>
            </a:r>
          </a:p>
          <a:p>
            <a:r>
              <a:rPr lang="pl-PL" sz="1600" dirty="0"/>
              <a:t>Moc pobierana     1250 W</a:t>
            </a:r>
          </a:p>
          <a:p>
            <a:r>
              <a:rPr lang="pl-PL" sz="1600" dirty="0"/>
              <a:t>Moc użyteczna     615 W</a:t>
            </a:r>
          </a:p>
          <a:p>
            <a:r>
              <a:rPr lang="pl-PL" sz="1600" dirty="0"/>
              <a:t>Energia udaru (pomiar wg EPTA 05/2009)     8 J</a:t>
            </a:r>
          </a:p>
          <a:p>
            <a:r>
              <a:rPr lang="pl-PL" sz="1600" dirty="0"/>
              <a:t>Obroty pod obciążeniem     210 - 415 </a:t>
            </a:r>
            <a:r>
              <a:rPr lang="pl-PL" sz="1600" dirty="0" err="1"/>
              <a:t>obr</a:t>
            </a:r>
            <a:r>
              <a:rPr lang="pl-PL" sz="1600" dirty="0"/>
              <a:t>/min</a:t>
            </a:r>
          </a:p>
          <a:p>
            <a:r>
              <a:rPr lang="pl-PL" sz="1600" dirty="0"/>
              <a:t>Częstość udarów     1430 - 2840 ud/min</a:t>
            </a:r>
          </a:p>
          <a:p>
            <a:r>
              <a:rPr lang="pl-PL" sz="1600" dirty="0"/>
              <a:t>Maks. śr. wiercenia w betonie     45 mm</a:t>
            </a:r>
          </a:p>
          <a:p>
            <a:r>
              <a:rPr lang="pl-PL" sz="1600" dirty="0"/>
              <a:t>Maks. śr. wiercenia wiertłem przebiciowym     65 mm</a:t>
            </a:r>
          </a:p>
          <a:p>
            <a:r>
              <a:rPr lang="pl-PL" sz="1600" dirty="0"/>
              <a:t>Maks. śr. wiercenia wiertłem koronowym     100 mm</a:t>
            </a:r>
          </a:p>
          <a:p>
            <a:r>
              <a:rPr lang="pl-PL" sz="1600" dirty="0"/>
              <a:t>Masa     6,8 kg</a:t>
            </a:r>
          </a:p>
          <a:p>
            <a:r>
              <a:rPr lang="pl-PL" sz="1600" dirty="0"/>
              <a:t>Długość     477 mm</a:t>
            </a:r>
          </a:p>
          <a:p>
            <a:r>
              <a:rPr lang="pl-PL" sz="1600" dirty="0"/>
              <a:t>Wysokość     245 mm</a:t>
            </a:r>
          </a:p>
          <a:p>
            <a:r>
              <a:rPr lang="pl-PL" sz="1600" dirty="0"/>
              <a:t>Szerokość     104 mm</a:t>
            </a:r>
          </a:p>
          <a:p>
            <a:r>
              <a:rPr lang="pl-PL" sz="1600" dirty="0"/>
              <a:t>Wibracje - wiercenie w betonie z udarem     8.8 m/s2</a:t>
            </a:r>
          </a:p>
          <a:p>
            <a:r>
              <a:rPr lang="pl-PL" sz="1600" dirty="0"/>
              <a:t>Niepewność pomiaru K 1 (wibracje)     1,5 m/s2</a:t>
            </a:r>
          </a:p>
          <a:p>
            <a:r>
              <a:rPr lang="pl-PL" sz="1600" dirty="0"/>
              <a:t>Wibracje na ramionach-podkuwanie     7,2 m/s2</a:t>
            </a:r>
          </a:p>
          <a:p>
            <a:r>
              <a:rPr lang="pl-PL" sz="1600" dirty="0"/>
              <a:t>Niepewność pomiaru K 2 (wibracje)     1,5 m/s2</a:t>
            </a:r>
          </a:p>
          <a:p>
            <a:r>
              <a:rPr lang="pl-PL" sz="1600" dirty="0"/>
              <a:t>Ciśnienie dźwięku     92 </a:t>
            </a:r>
            <a:r>
              <a:rPr lang="pl-PL" sz="1600" dirty="0" err="1"/>
              <a:t>dB</a:t>
            </a:r>
            <a:r>
              <a:rPr lang="pl-PL" sz="1600" dirty="0"/>
              <a:t>(A)</a:t>
            </a:r>
          </a:p>
          <a:p>
            <a:r>
              <a:rPr lang="pl-PL" sz="1600" dirty="0"/>
              <a:t>Niepewność pomiaru K 1 (hałas)     3 </a:t>
            </a:r>
            <a:r>
              <a:rPr lang="pl-PL" sz="1600" dirty="0" err="1"/>
              <a:t>dB</a:t>
            </a:r>
            <a:r>
              <a:rPr lang="pl-PL" sz="1600" dirty="0"/>
              <a:t>(A)</a:t>
            </a:r>
          </a:p>
          <a:p>
            <a:r>
              <a:rPr lang="pl-PL" sz="1600" dirty="0"/>
              <a:t>Ciśnienie akustyczne     103 </a:t>
            </a:r>
            <a:r>
              <a:rPr lang="pl-PL" sz="1600" dirty="0" err="1"/>
              <a:t>dB</a:t>
            </a:r>
            <a:r>
              <a:rPr lang="pl-PL" sz="1600" dirty="0"/>
              <a:t>(A)</a:t>
            </a:r>
          </a:p>
          <a:p>
            <a:r>
              <a:rPr lang="pl-PL" sz="1600" dirty="0"/>
              <a:t>Niepewność pomiaru K 2 (hałas)     3 </a:t>
            </a:r>
            <a:r>
              <a:rPr lang="pl-PL" sz="1600" dirty="0" err="1"/>
              <a:t>dB</a:t>
            </a:r>
            <a:r>
              <a:rPr lang="pl-PL" sz="1600" dirty="0"/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1802595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94EDCA-5B99-4EFF-9FBA-8D70A8931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892549"/>
          </a:xfrm>
        </p:spPr>
        <p:txBody>
          <a:bodyPr>
            <a:normAutofit/>
          </a:bodyPr>
          <a:lstStyle/>
          <a:p>
            <a:pPr algn="ctr"/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Bruzdownica</a:t>
            </a:r>
            <a:endParaRPr lang="pl-PL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Obraz zawierający narzędzie, piła elektryczna&#10;&#10;Opis wygenerowany przy bardzo wysokim poziomie pewności">
            <a:extLst>
              <a:ext uri="{FF2B5EF4-FFF2-40B4-BE49-F238E27FC236}">
                <a16:creationId xmlns:a16="http://schemas.microsoft.com/office/drawing/2014/main" xmlns="" id="{E6830D58-B33D-4DFF-AC38-0B47FB67B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9879" y="2573868"/>
            <a:ext cx="5089378" cy="358918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753533" y="4081271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dirty="0"/>
              <a:t>Moc znamionowa: 1400 W</a:t>
            </a:r>
          </a:p>
          <a:p>
            <a:r>
              <a:rPr lang="pl-PL" sz="1600" dirty="0"/>
              <a:t>Prędkość </a:t>
            </a:r>
            <a:r>
              <a:rPr lang="pl-PL" sz="1600" dirty="0" err="1"/>
              <a:t>obr</a:t>
            </a:r>
            <a:r>
              <a:rPr lang="pl-PL" sz="1600" dirty="0"/>
              <a:t>. na biegu jałowym: 10000 </a:t>
            </a:r>
            <a:r>
              <a:rPr lang="pl-PL" sz="1600" dirty="0" err="1"/>
              <a:t>obr</a:t>
            </a:r>
            <a:r>
              <a:rPr lang="pl-PL" sz="1600" dirty="0"/>
              <a:t>./min</a:t>
            </a:r>
          </a:p>
          <a:p>
            <a:r>
              <a:rPr lang="pl-PL" sz="1600" dirty="0"/>
              <a:t>Średnica tarczy: 125 mm</a:t>
            </a:r>
          </a:p>
          <a:p>
            <a:r>
              <a:rPr lang="pl-PL" sz="1600" dirty="0"/>
              <a:t>Szerokość cięcia: 6 - 30 mm</a:t>
            </a:r>
          </a:p>
          <a:p>
            <a:r>
              <a:rPr lang="pl-PL" sz="1600" dirty="0"/>
              <a:t>Głębokość cięcia: 0 - 30 mm</a:t>
            </a:r>
          </a:p>
          <a:p>
            <a:r>
              <a:rPr lang="pl-PL" sz="1600" dirty="0"/>
              <a:t>Wymiary (</a:t>
            </a:r>
            <a:r>
              <a:rPr lang="pl-PL" sz="1600" dirty="0" err="1"/>
              <a:t>DxSxW</a:t>
            </a:r>
            <a:r>
              <a:rPr lang="pl-PL" sz="1600" dirty="0"/>
              <a:t>): 350 x 151 x 178 mm</a:t>
            </a:r>
          </a:p>
          <a:p>
            <a:r>
              <a:rPr lang="pl-PL" sz="1600" dirty="0"/>
              <a:t>Waga: 4,5 kg</a:t>
            </a:r>
          </a:p>
        </p:txBody>
      </p:sp>
    </p:spTree>
    <p:extLst>
      <p:ext uri="{BB962C8B-B14F-4D97-AF65-F5344CB8AC3E}">
        <p14:creationId xmlns:p14="http://schemas.microsoft.com/office/powerpoint/2010/main" val="1511425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7">
            <a:extLst>
              <a:ext uri="{FF2B5EF4-FFF2-40B4-BE49-F238E27FC236}">
                <a16:creationId xmlns:a16="http://schemas.microsoft.com/office/drawing/2014/main" xmlns="" id="{0A01F2A2-AEDD-47DC-AFB5-B97CEB9A53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54D17-496D-4BDD-B66C-18FE1738A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30" y="256733"/>
            <a:ext cx="9252154" cy="1016654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Wkrętarka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DB5AF5F3-AD0A-4EFA-854A-47C780F262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4" descr="Obraz zawierający narzędzie, zielony, wiertarka elektryczna&#10;&#10;Opis wygenerowany przy bardzo wysokim poziomie pewności">
            <a:extLst>
              <a:ext uri="{FF2B5EF4-FFF2-40B4-BE49-F238E27FC236}">
                <a16:creationId xmlns:a16="http://schemas.microsoft.com/office/drawing/2014/main" xmlns="" id="{13B5AB74-EFCE-4318-8AF1-C8AF952F0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663" y="2539210"/>
            <a:ext cx="3662018" cy="3662018"/>
          </a:xfrm>
          <a:prstGeom prst="rect">
            <a:avLst/>
          </a:prstGeom>
          <a:effectLst/>
        </p:spPr>
      </p:pic>
      <p:sp>
        <p:nvSpPr>
          <p:cNvPr id="3" name="Prostokąt 2"/>
          <p:cNvSpPr/>
          <p:nvPr/>
        </p:nvSpPr>
        <p:spPr>
          <a:xfrm>
            <a:off x="575733" y="197346"/>
            <a:ext cx="1126913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600" dirty="0" smtClean="0">
              <a:solidFill>
                <a:schemeClr val="bg1"/>
              </a:solidFill>
            </a:endParaRPr>
          </a:p>
          <a:p>
            <a:endParaRPr lang="pl-PL" sz="1600" dirty="0">
              <a:solidFill>
                <a:schemeClr val="bg1"/>
              </a:solidFill>
            </a:endParaRPr>
          </a:p>
          <a:p>
            <a:endParaRPr lang="pl-PL" sz="1600" dirty="0" smtClean="0">
              <a:solidFill>
                <a:schemeClr val="bg1"/>
              </a:solidFill>
            </a:endParaRPr>
          </a:p>
          <a:p>
            <a:r>
              <a:rPr lang="pl-PL" sz="1600" dirty="0" smtClean="0"/>
              <a:t>Źródło </a:t>
            </a:r>
            <a:r>
              <a:rPr lang="pl-PL" sz="1600" dirty="0"/>
              <a:t>zasilania     Akumulatorowy</a:t>
            </a:r>
          </a:p>
          <a:p>
            <a:r>
              <a:rPr lang="pl-PL" sz="1600" dirty="0"/>
              <a:t>Typ produktu     Wiertarko-wkrętarka</a:t>
            </a:r>
          </a:p>
          <a:p>
            <a:r>
              <a:rPr lang="pl-PL" sz="1600" dirty="0"/>
              <a:t>Moc znamionowa     10.8 V</a:t>
            </a:r>
          </a:p>
          <a:p>
            <a:r>
              <a:rPr lang="pl-PL" sz="1600" dirty="0"/>
              <a:t>Typy akumulatorów     Li-</a:t>
            </a:r>
            <a:r>
              <a:rPr lang="pl-PL" sz="1600" dirty="0" err="1"/>
              <a:t>Ion</a:t>
            </a:r>
            <a:endParaRPr lang="pl-PL" sz="1600" dirty="0"/>
          </a:p>
          <a:p>
            <a:r>
              <a:rPr lang="pl-PL" sz="1600" dirty="0"/>
              <a:t>Pojemność akumulatora     1.5 Ah</a:t>
            </a:r>
          </a:p>
          <a:p>
            <a:r>
              <a:rPr lang="pl-PL" sz="1600" dirty="0"/>
              <a:t>Max </a:t>
            </a:r>
            <a:r>
              <a:rPr lang="pl-PL" sz="1600" dirty="0" err="1"/>
              <a:t>Torque</a:t>
            </a:r>
            <a:r>
              <a:rPr lang="pl-PL" sz="1600" dirty="0"/>
              <a:t>     12.5/26 </a:t>
            </a:r>
            <a:r>
              <a:rPr lang="pl-PL" sz="1600" dirty="0" err="1"/>
              <a:t>Nm</a:t>
            </a:r>
            <a:endParaRPr lang="pl-PL" sz="1600" dirty="0"/>
          </a:p>
          <a:p>
            <a:r>
              <a:rPr lang="pl-PL" sz="1600" dirty="0"/>
              <a:t>No </a:t>
            </a:r>
            <a:r>
              <a:rPr lang="pl-PL" sz="1600" dirty="0" err="1"/>
              <a:t>Load</a:t>
            </a:r>
            <a:r>
              <a:rPr lang="pl-PL" sz="1600" dirty="0"/>
              <a:t> </a:t>
            </a:r>
            <a:r>
              <a:rPr lang="pl-PL" sz="1600" dirty="0" err="1"/>
              <a:t>Speed</a:t>
            </a:r>
            <a:r>
              <a:rPr lang="pl-PL" sz="1600" dirty="0"/>
              <a:t>     0-550 </a:t>
            </a:r>
            <a:r>
              <a:rPr lang="pl-PL" sz="1600" dirty="0" err="1"/>
              <a:t>rpm</a:t>
            </a:r>
            <a:endParaRPr lang="pl-PL" sz="1600" dirty="0"/>
          </a:p>
          <a:p>
            <a:r>
              <a:rPr lang="pl-PL" sz="1600" dirty="0"/>
              <a:t>Typ uchwytu     Dwutulejowy</a:t>
            </a:r>
          </a:p>
          <a:p>
            <a:r>
              <a:rPr lang="pl-PL" sz="1600" dirty="0" err="1"/>
              <a:t>Clutch</a:t>
            </a:r>
            <a:r>
              <a:rPr lang="pl-PL" sz="1600" dirty="0"/>
              <a:t> </a:t>
            </a:r>
            <a:r>
              <a:rPr lang="pl-PL" sz="1600" dirty="0" err="1"/>
              <a:t>positions</a:t>
            </a:r>
            <a:r>
              <a:rPr lang="pl-PL" sz="1600" dirty="0"/>
              <a:t>     11</a:t>
            </a:r>
          </a:p>
          <a:p>
            <a:r>
              <a:rPr lang="pl-PL" sz="1600" dirty="0"/>
              <a:t>Sprzęgło momentu obrotowego </a:t>
            </a:r>
          </a:p>
          <a:p>
            <a:r>
              <a:rPr lang="pl-PL" sz="1600" dirty="0"/>
              <a:t>Akumulator w zestawie     2</a:t>
            </a:r>
          </a:p>
          <a:p>
            <a:endParaRPr lang="pl-PL" sz="1600" dirty="0" smtClean="0">
              <a:solidFill>
                <a:schemeClr val="bg1"/>
              </a:solidFill>
            </a:endParaRPr>
          </a:p>
          <a:p>
            <a:r>
              <a:rPr lang="pl-PL" sz="1600" dirty="0" smtClean="0">
                <a:solidFill>
                  <a:schemeClr val="bg1"/>
                </a:solidFill>
              </a:rPr>
              <a:t>Maks</a:t>
            </a:r>
            <a:r>
              <a:rPr lang="pl-PL" sz="1600" dirty="0">
                <a:solidFill>
                  <a:schemeClr val="bg1"/>
                </a:solidFill>
              </a:rPr>
              <a:t>. średnica wiercenia [Drewno]     25 mm</a:t>
            </a:r>
          </a:p>
          <a:p>
            <a:r>
              <a:rPr lang="pl-PL" sz="1600" dirty="0">
                <a:solidFill>
                  <a:schemeClr val="bg1"/>
                </a:solidFill>
              </a:rPr>
              <a:t>Maks. śr. wiercenia w stali     10 mm</a:t>
            </a:r>
          </a:p>
          <a:p>
            <a:r>
              <a:rPr lang="pl-PL" sz="1600" dirty="0">
                <a:solidFill>
                  <a:schemeClr val="bg1"/>
                </a:solidFill>
              </a:rPr>
              <a:t>Miękki uchwyt </a:t>
            </a:r>
          </a:p>
          <a:p>
            <a:r>
              <a:rPr lang="pl-PL" sz="1600" dirty="0">
                <a:solidFill>
                  <a:schemeClr val="bg1"/>
                </a:solidFill>
              </a:rPr>
              <a:t>Ilość biegów     1</a:t>
            </a:r>
          </a:p>
          <a:p>
            <a:r>
              <a:rPr lang="pl-PL" sz="1600" dirty="0">
                <a:solidFill>
                  <a:schemeClr val="bg1"/>
                </a:solidFill>
              </a:rPr>
              <a:t>Obroty prawo/lewo </a:t>
            </a:r>
          </a:p>
          <a:p>
            <a:r>
              <a:rPr lang="pl-PL" sz="1600" dirty="0">
                <a:solidFill>
                  <a:schemeClr val="bg1"/>
                </a:solidFill>
              </a:rPr>
              <a:t>Płynna regulacja prędkości  </a:t>
            </a:r>
          </a:p>
          <a:p>
            <a:r>
              <a:rPr lang="pl-PL" sz="1600" dirty="0">
                <a:solidFill>
                  <a:schemeClr val="bg1"/>
                </a:solidFill>
              </a:rPr>
              <a:t>Typ ładowarki     Ładowarka 200mA</a:t>
            </a:r>
          </a:p>
          <a:p>
            <a:r>
              <a:rPr lang="pl-PL" sz="1600" dirty="0">
                <a:solidFill>
                  <a:schemeClr val="bg1"/>
                </a:solidFill>
              </a:rPr>
              <a:t>Czas ładowania     6 godz.</a:t>
            </a:r>
          </a:p>
          <a:p>
            <a:r>
              <a:rPr lang="pl-PL" sz="1600" dirty="0">
                <a:solidFill>
                  <a:schemeClr val="bg1"/>
                </a:solidFill>
              </a:rPr>
              <a:t>Sound </a:t>
            </a:r>
            <a:r>
              <a:rPr lang="pl-PL" sz="1600" dirty="0" err="1">
                <a:solidFill>
                  <a:schemeClr val="bg1"/>
                </a:solidFill>
              </a:rPr>
              <a:t>Pressure</a:t>
            </a:r>
            <a:r>
              <a:rPr lang="pl-PL" sz="1600" dirty="0">
                <a:solidFill>
                  <a:schemeClr val="bg1"/>
                </a:solidFill>
              </a:rPr>
              <a:t>     63 </a:t>
            </a:r>
            <a:r>
              <a:rPr lang="pl-PL" sz="1600" dirty="0" err="1">
                <a:solidFill>
                  <a:schemeClr val="bg1"/>
                </a:solidFill>
              </a:rPr>
              <a:t>dB</a:t>
            </a:r>
            <a:r>
              <a:rPr lang="pl-PL" sz="1600" dirty="0">
                <a:solidFill>
                  <a:schemeClr val="bg1"/>
                </a:solidFill>
              </a:rPr>
              <a:t>(A)</a:t>
            </a:r>
          </a:p>
          <a:p>
            <a:r>
              <a:rPr lang="pl-PL" sz="1600" dirty="0">
                <a:solidFill>
                  <a:schemeClr val="bg1"/>
                </a:solidFill>
              </a:rPr>
              <a:t>Sound Power     74 </a:t>
            </a:r>
            <a:r>
              <a:rPr lang="pl-PL" sz="1600" dirty="0" err="1">
                <a:solidFill>
                  <a:schemeClr val="bg1"/>
                </a:solidFill>
              </a:rPr>
              <a:t>dB</a:t>
            </a:r>
            <a:r>
              <a:rPr lang="pl-PL" sz="1600" dirty="0">
                <a:solidFill>
                  <a:schemeClr val="bg1"/>
                </a:solidFill>
              </a:rPr>
              <a:t>(A)</a:t>
            </a:r>
          </a:p>
          <a:p>
            <a:r>
              <a:rPr lang="pl-PL" sz="1600" dirty="0" err="1">
                <a:solidFill>
                  <a:schemeClr val="bg1"/>
                </a:solidFill>
              </a:rPr>
              <a:t>Vibration</a:t>
            </a:r>
            <a:r>
              <a:rPr lang="pl-PL" sz="1600" dirty="0">
                <a:solidFill>
                  <a:schemeClr val="bg1"/>
                </a:solidFill>
              </a:rPr>
              <a:t>   </a:t>
            </a:r>
          </a:p>
        </p:txBody>
      </p:sp>
    </p:spTree>
    <p:extLst>
      <p:ext uri="{BB962C8B-B14F-4D97-AF65-F5344CB8AC3E}">
        <p14:creationId xmlns:p14="http://schemas.microsoft.com/office/powerpoint/2010/main" val="31320819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98</TotalTime>
  <Words>312</Words>
  <Application>Microsoft Office PowerPoint</Application>
  <PresentationFormat>Niestandardowy</PresentationFormat>
  <Paragraphs>106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Ion</vt:lpstr>
      <vt:lpstr>Narzędzia elektryka</vt:lpstr>
      <vt:lpstr>                 Wkrętaki elektryczne                          </vt:lpstr>
      <vt:lpstr>Szczypce uniwersalne</vt:lpstr>
      <vt:lpstr>Ściągacz izolacji </vt:lpstr>
      <vt:lpstr>Obcinaczki</vt:lpstr>
      <vt:lpstr>Szpachelka</vt:lpstr>
      <vt:lpstr>Młotowiertarka</vt:lpstr>
      <vt:lpstr>Bruzdownica</vt:lpstr>
      <vt:lpstr>Wkrętarka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</dc:title>
  <dc:creator>Aneta</dc:creator>
  <cp:lastModifiedBy>Aneta</cp:lastModifiedBy>
  <cp:revision>390</cp:revision>
  <dcterms:created xsi:type="dcterms:W3CDTF">2012-08-15T16:54:36Z</dcterms:created>
  <dcterms:modified xsi:type="dcterms:W3CDTF">2019-06-14T07:55:34Z</dcterms:modified>
</cp:coreProperties>
</file>